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1" r:id="rId3"/>
    <p:sldId id="256" r:id="rId4"/>
    <p:sldId id="257" r:id="rId5"/>
    <p:sldId id="265" r:id="rId6"/>
    <p:sldId id="258" r:id="rId7"/>
    <p:sldId id="267" r:id="rId8"/>
    <p:sldId id="268" r:id="rId9"/>
    <p:sldId id="259" r:id="rId10"/>
    <p:sldId id="260" r:id="rId11"/>
    <p:sldId id="262" r:id="rId12"/>
    <p:sldId id="263" r:id="rId13"/>
    <p:sldId id="264"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B13CF-DEB9-4DCD-96DE-5324766F287E}"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225609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B13CF-DEB9-4DCD-96DE-5324766F287E}"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298634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B13CF-DEB9-4DCD-96DE-5324766F287E}"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110375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B13CF-DEB9-4DCD-96DE-5324766F287E}"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176828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2B13CF-DEB9-4DCD-96DE-5324766F287E}"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254388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B13CF-DEB9-4DCD-96DE-5324766F287E}"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94348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2B13CF-DEB9-4DCD-96DE-5324766F287E}"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170158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2B13CF-DEB9-4DCD-96DE-5324766F287E}"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25891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B13CF-DEB9-4DCD-96DE-5324766F287E}"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112867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B13CF-DEB9-4DCD-96DE-5324766F287E}"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1977396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B13CF-DEB9-4DCD-96DE-5324766F287E}"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9A757-086D-4AE9-9B87-C320D0852D8C}" type="slidenum">
              <a:rPr lang="en-US" smtClean="0"/>
              <a:t>‹#›</a:t>
            </a:fld>
            <a:endParaRPr lang="en-US"/>
          </a:p>
        </p:txBody>
      </p:sp>
    </p:spTree>
    <p:extLst>
      <p:ext uri="{BB962C8B-B14F-4D97-AF65-F5344CB8AC3E}">
        <p14:creationId xmlns:p14="http://schemas.microsoft.com/office/powerpoint/2010/main" val="394471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B13CF-DEB9-4DCD-96DE-5324766F287E}" type="datetimeFigureOut">
              <a:rPr lang="en-US" smtClean="0"/>
              <a:t>3/9/2020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9A757-086D-4AE9-9B87-C320D0852D8C}" type="slidenum">
              <a:rPr lang="en-US" smtClean="0"/>
              <a:t>‹#›</a:t>
            </a:fld>
            <a:endParaRPr lang="en-US"/>
          </a:p>
        </p:txBody>
      </p:sp>
    </p:spTree>
    <p:extLst>
      <p:ext uri="{BB962C8B-B14F-4D97-AF65-F5344CB8AC3E}">
        <p14:creationId xmlns:p14="http://schemas.microsoft.com/office/powerpoint/2010/main" val="195385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209800"/>
            <a:ext cx="6858000" cy="3429000"/>
          </a:xfrm>
        </p:spPr>
        <p:txBody>
          <a:bodyPr>
            <a:normAutofit/>
          </a:bodyPr>
          <a:lstStyle/>
          <a:p>
            <a:r>
              <a:rPr lang="en-US" sz="4400" b="1" u="sng" dirty="0" smtClean="0">
                <a:solidFill>
                  <a:schemeClr val="tx1"/>
                </a:solidFill>
              </a:rPr>
              <a:t>Climatic Regions of </a:t>
            </a:r>
            <a:r>
              <a:rPr lang="en-US" sz="4400" b="1" u="sng" dirty="0">
                <a:solidFill>
                  <a:schemeClr val="tx1"/>
                </a:solidFill>
              </a:rPr>
              <a:t>P</a:t>
            </a:r>
            <a:r>
              <a:rPr lang="en-US" sz="4400" b="1" u="sng" dirty="0" smtClean="0">
                <a:solidFill>
                  <a:schemeClr val="tx1"/>
                </a:solidFill>
              </a:rPr>
              <a:t>akistan</a:t>
            </a:r>
            <a:endParaRPr lang="en-US" sz="4400" b="1" u="sng" dirty="0">
              <a:solidFill>
                <a:schemeClr val="tx1"/>
              </a:solidFill>
            </a:endParaRPr>
          </a:p>
        </p:txBody>
      </p:sp>
    </p:spTree>
    <p:extLst>
      <p:ext uri="{BB962C8B-B14F-4D97-AF65-F5344CB8AC3E}">
        <p14:creationId xmlns:p14="http://schemas.microsoft.com/office/powerpoint/2010/main" val="3595456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782"/>
            <a:ext cx="9144000" cy="6001643"/>
          </a:xfrm>
          <a:prstGeom prst="rect">
            <a:avLst/>
          </a:prstGeom>
        </p:spPr>
        <p:txBody>
          <a:bodyPr wrap="square">
            <a:spAutoFit/>
          </a:bodyPr>
          <a:lstStyle/>
          <a:p>
            <a:r>
              <a:rPr lang="en-US" sz="3200" b="1" dirty="0" smtClean="0">
                <a:solidFill>
                  <a:srgbClr val="000000"/>
                </a:solidFill>
                <a:effectLst/>
                <a:latin typeface="Times New Roman" panose="02020603050405020304" pitchFamily="18" charset="0"/>
                <a:ea typeface="Times New Roman" panose="02020603050405020304" pitchFamily="18" charset="0"/>
              </a:rPr>
              <a:t>2.Sub-Tropical Continental Plateau Type</a:t>
            </a:r>
            <a:r>
              <a:rPr lang="en-US" sz="3200" dirty="0" smtClean="0">
                <a:solidFill>
                  <a:srgbClr val="000000"/>
                </a:solidFill>
                <a:effectLst/>
                <a:latin typeface="Times New Roman" panose="02020603050405020304" pitchFamily="18" charset="0"/>
                <a:ea typeface="Times New Roman" panose="02020603050405020304" pitchFamily="18" charset="0"/>
              </a:rPr>
              <a:t/>
            </a:r>
            <a:br>
              <a:rPr lang="en-US" sz="3200" dirty="0" smtClean="0">
                <a:solidFill>
                  <a:srgbClr val="000000"/>
                </a:solidFill>
                <a:effectLst/>
                <a:latin typeface="Times New Roman" panose="02020603050405020304" pitchFamily="18" charset="0"/>
                <a:ea typeface="Times New Roman" panose="02020603050405020304" pitchFamily="18" charset="0"/>
              </a:rPr>
            </a:br>
            <a:r>
              <a:rPr lang="en-US" sz="3200" dirty="0" smtClean="0">
                <a:solidFill>
                  <a:srgbClr val="000000"/>
                </a:solidFill>
                <a:effectLst/>
                <a:latin typeface="Times New Roman" panose="02020603050405020304" pitchFamily="18" charset="0"/>
                <a:ea typeface="Times New Roman" panose="02020603050405020304" pitchFamily="18" charset="0"/>
              </a:rPr>
              <a:t>This region includes the north western part of Baluchistan Province and </a:t>
            </a:r>
            <a:r>
              <a:rPr lang="en-US" sz="3200" dirty="0">
                <a:solidFill>
                  <a:srgbClr val="000000"/>
                </a:solidFill>
                <a:latin typeface="Times New Roman" panose="02020603050405020304" pitchFamily="18" charset="0"/>
                <a:ea typeface="Times New Roman" panose="02020603050405020304" pitchFamily="18" charset="0"/>
              </a:rPr>
              <a:t>P</a:t>
            </a:r>
            <a:r>
              <a:rPr lang="en-US" sz="3200" dirty="0" smtClean="0">
                <a:solidFill>
                  <a:srgbClr val="000000"/>
                </a:solidFill>
                <a:effectLst/>
                <a:latin typeface="Times New Roman" panose="02020603050405020304" pitchFamily="18" charset="0"/>
                <a:ea typeface="Times New Roman" panose="02020603050405020304" pitchFamily="18" charset="0"/>
              </a:rPr>
              <a:t>otwar region. Here winters are cold ,and in summer temperature goes higher enough and often dust storms prevail .Although it has higher altitude ,but due to poor rainfall these have turned into arid desert . In these areas there is lack of rain water and it is less than 10 inches or 25 cm annually ,but some of the places of these areas have the lowest rainfall e.g. </a:t>
            </a:r>
            <a:r>
              <a:rPr lang="en-US" sz="3200" dirty="0" err="1" smtClean="0">
                <a:solidFill>
                  <a:srgbClr val="000000"/>
                </a:solidFill>
                <a:effectLst/>
                <a:latin typeface="Times New Roman" panose="02020603050405020304" pitchFamily="18" charset="0"/>
                <a:ea typeface="Times New Roman" panose="02020603050405020304" pitchFamily="18" charset="0"/>
              </a:rPr>
              <a:t>Nokundi</a:t>
            </a:r>
            <a:r>
              <a:rPr lang="en-US" sz="3200" dirty="0" smtClean="0">
                <a:solidFill>
                  <a:srgbClr val="000000"/>
                </a:solidFill>
                <a:effectLst/>
                <a:latin typeface="Times New Roman" panose="02020603050405020304" pitchFamily="18" charset="0"/>
                <a:ea typeface="Times New Roman" panose="02020603050405020304" pitchFamily="18" charset="0"/>
              </a:rPr>
              <a:t> has only 1.95 inches or 5 cm of rainfall annually and rain often comes during the months of January and February</a:t>
            </a:r>
          </a:p>
        </p:txBody>
      </p:sp>
    </p:spTree>
    <p:extLst>
      <p:ext uri="{BB962C8B-B14F-4D97-AF65-F5344CB8AC3E}">
        <p14:creationId xmlns:p14="http://schemas.microsoft.com/office/powerpoint/2010/main" val="1083607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endParaRPr lang="en-US" dirty="0" smtClean="0">
              <a:solidFill>
                <a:srgbClr val="000000"/>
              </a:solidFill>
              <a:latin typeface="Times New Roman" panose="02020603050405020304" pitchFamily="18" charset="0"/>
            </a:endParaRPr>
          </a:p>
          <a:p>
            <a:r>
              <a:rPr lang="en-US" b="1" dirty="0" smtClean="0"/>
              <a:t>3.Sub-Tropical Continental Low Lands  </a:t>
            </a:r>
            <a:r>
              <a:rPr lang="en-US" dirty="0" smtClean="0"/>
              <a:t/>
            </a:r>
            <a:br>
              <a:rPr lang="en-US" dirty="0" smtClean="0"/>
            </a:br>
            <a:r>
              <a:rPr lang="en-US" dirty="0" smtClean="0"/>
              <a:t>This region includes the interior areas of Punjab and Sindh provinces and Peshawar valley. It has generally arid and extreme climate. </a:t>
            </a:r>
          </a:p>
          <a:p>
            <a:r>
              <a:rPr lang="en-US" dirty="0" smtClean="0"/>
              <a:t>Here summer remains long and hot but winters are cool and short. </a:t>
            </a:r>
          </a:p>
          <a:p>
            <a:r>
              <a:rPr lang="en-US" dirty="0" smtClean="0"/>
              <a:t>It has the hottest places of the country such as Jacobabad and </a:t>
            </a:r>
            <a:r>
              <a:rPr lang="en-US" dirty="0" err="1" smtClean="0"/>
              <a:t>Sibbi</a:t>
            </a:r>
            <a:r>
              <a:rPr lang="en-US" dirty="0" smtClean="0"/>
              <a:t>.</a:t>
            </a:r>
          </a:p>
          <a:p>
            <a:r>
              <a:rPr lang="en-US" dirty="0" smtClean="0"/>
              <a:t>The rainy season begins in the middle of the summer </a:t>
            </a:r>
            <a:r>
              <a:rPr lang="en-US" dirty="0" err="1" smtClean="0"/>
              <a:t>months.The</a:t>
            </a:r>
            <a:r>
              <a:rPr lang="en-US" dirty="0" smtClean="0"/>
              <a:t> places which are situated near </a:t>
            </a:r>
            <a:r>
              <a:rPr lang="en-US" dirty="0" err="1" smtClean="0"/>
              <a:t>pledmont</a:t>
            </a:r>
            <a:r>
              <a:rPr lang="en-US" dirty="0" smtClean="0"/>
              <a:t> areas have enough rainfall e.g. Sialkot has about 30 inches or 88.3 cm. of annual rainfall.</a:t>
            </a:r>
          </a:p>
          <a:p>
            <a:r>
              <a:rPr lang="en-US" dirty="0" smtClean="0"/>
              <a:t>But the western part of this plain is drier than the eastern due to very poor rainfall e.g. </a:t>
            </a:r>
            <a:r>
              <a:rPr lang="en-US" dirty="0" err="1" smtClean="0"/>
              <a:t>Thal</a:t>
            </a:r>
            <a:r>
              <a:rPr lang="en-US" dirty="0" smtClean="0"/>
              <a:t> and </a:t>
            </a:r>
            <a:r>
              <a:rPr lang="en-US" dirty="0" err="1" smtClean="0"/>
              <a:t>Cholistan</a:t>
            </a:r>
            <a:r>
              <a:rPr lang="en-US" dirty="0" smtClean="0"/>
              <a:t> desert in Punjab  and </a:t>
            </a:r>
            <a:r>
              <a:rPr lang="en-US" dirty="0" err="1" smtClean="0"/>
              <a:t>Tharparker</a:t>
            </a:r>
            <a:r>
              <a:rPr lang="en-US" dirty="0" smtClean="0"/>
              <a:t> desert in Sindh are included in this region.</a:t>
            </a:r>
          </a:p>
          <a:p>
            <a:endParaRPr lang="en-US" dirty="0"/>
          </a:p>
        </p:txBody>
      </p:sp>
    </p:spTree>
    <p:extLst>
      <p:ext uri="{BB962C8B-B14F-4D97-AF65-F5344CB8AC3E}">
        <p14:creationId xmlns:p14="http://schemas.microsoft.com/office/powerpoint/2010/main" val="192930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4.Sub-Tropical Coastal Areas Type</a:t>
            </a: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region includes the coastal area around Karachi and </a:t>
            </a:r>
            <a:r>
              <a:rPr lang="en-US"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Makran</a:t>
            </a: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Here due to the influence of the sea the temperature remains moderate the rainfall is about 7 inches or 18 cm annually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82142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2400"/>
            <a:ext cx="9802764" cy="5516563"/>
          </a:xfrm>
        </p:spPr>
      </p:pic>
    </p:spTree>
    <p:extLst>
      <p:ext uri="{BB962C8B-B14F-4D97-AF65-F5344CB8AC3E}">
        <p14:creationId xmlns:p14="http://schemas.microsoft.com/office/powerpoint/2010/main" val="86235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28600"/>
            <a:ext cx="7086600" cy="7086600"/>
          </a:xfrm>
        </p:spPr>
      </p:pic>
    </p:spTree>
    <p:extLst>
      <p:ext uri="{BB962C8B-B14F-4D97-AF65-F5344CB8AC3E}">
        <p14:creationId xmlns:p14="http://schemas.microsoft.com/office/powerpoint/2010/main" val="107198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781800"/>
          </a:xfrm>
        </p:spPr>
        <p:txBody>
          <a:bodyPr/>
          <a:lstStyle/>
          <a:p>
            <a:pPr algn="l"/>
            <a:endParaRPr lang="en-US" dirty="0" smtClean="0">
              <a:solidFill>
                <a:schemeClr val="tx1"/>
              </a:solidFill>
            </a:endParaRPr>
          </a:p>
          <a:p>
            <a:pPr algn="l"/>
            <a:endParaRPr lang="en-US" dirty="0">
              <a:solidFill>
                <a:schemeClr val="tx1"/>
              </a:solidFill>
            </a:endParaRPr>
          </a:p>
          <a:p>
            <a:r>
              <a:rPr lang="en-US" b="1" dirty="0" smtClean="0">
                <a:solidFill>
                  <a:schemeClr val="tx1"/>
                </a:solidFill>
              </a:rPr>
              <a:t>Climate of Pakistan</a:t>
            </a:r>
          </a:p>
          <a:p>
            <a:pPr algn="l"/>
            <a:r>
              <a:rPr lang="en-US" dirty="0" smtClean="0">
                <a:solidFill>
                  <a:schemeClr val="tx1"/>
                </a:solidFill>
              </a:rPr>
              <a:t>The </a:t>
            </a:r>
            <a:r>
              <a:rPr lang="en-US" dirty="0">
                <a:solidFill>
                  <a:schemeClr val="tx1"/>
                </a:solidFill>
              </a:rPr>
              <a:t>atmospheric condition for a short period of time is called </a:t>
            </a:r>
            <a:r>
              <a:rPr lang="en-US" b="1" dirty="0">
                <a:solidFill>
                  <a:schemeClr val="tx1"/>
                </a:solidFill>
              </a:rPr>
              <a:t>weather</a:t>
            </a:r>
            <a:r>
              <a:rPr lang="en-US" dirty="0">
                <a:solidFill>
                  <a:schemeClr val="tx1"/>
                </a:solidFill>
              </a:rPr>
              <a:t>.</a:t>
            </a:r>
          </a:p>
          <a:p>
            <a:pPr algn="l"/>
            <a:r>
              <a:rPr lang="en-US" dirty="0">
                <a:solidFill>
                  <a:schemeClr val="tx1"/>
                </a:solidFill>
              </a:rPr>
              <a:t>The average atmospheric condition for a long period of time usually 30 year is called </a:t>
            </a:r>
            <a:r>
              <a:rPr lang="en-US" b="1" dirty="0">
                <a:solidFill>
                  <a:schemeClr val="tx1"/>
                </a:solidFill>
              </a:rPr>
              <a:t>climate</a:t>
            </a:r>
            <a:r>
              <a:rPr lang="en-US" dirty="0">
                <a:solidFill>
                  <a:schemeClr val="tx1"/>
                </a:solidFill>
              </a:rPr>
              <a:t>.</a:t>
            </a:r>
          </a:p>
          <a:p>
            <a:pPr algn="l"/>
            <a:r>
              <a:rPr lang="en-US" dirty="0">
                <a:solidFill>
                  <a:schemeClr val="tx1"/>
                </a:solidFill>
              </a:rPr>
              <a:t>Weather is the daily or day to day atmospheric condition it is changing hour to hour or day to day while climate is the </a:t>
            </a:r>
            <a:r>
              <a:rPr lang="en-US" dirty="0" smtClean="0">
                <a:solidFill>
                  <a:schemeClr val="tx1"/>
                </a:solidFill>
              </a:rPr>
              <a:t>average </a:t>
            </a:r>
            <a:r>
              <a:rPr lang="en-US" dirty="0" smtClean="0">
                <a:solidFill>
                  <a:schemeClr val="tx1"/>
                </a:solidFill>
                <a:latin typeface="Arial" charset="0"/>
              </a:rPr>
              <a:t>and takes hundreds, thousands, even millions of years to change.</a:t>
            </a:r>
          </a:p>
          <a:p>
            <a:pPr algn="l"/>
            <a:endParaRPr lang="en-US" dirty="0">
              <a:solidFill>
                <a:schemeClr val="tx1"/>
              </a:solidFill>
            </a:endParaRPr>
          </a:p>
        </p:txBody>
      </p:sp>
    </p:spTree>
    <p:extLst>
      <p:ext uri="{BB962C8B-B14F-4D97-AF65-F5344CB8AC3E}">
        <p14:creationId xmlns:p14="http://schemas.microsoft.com/office/powerpoint/2010/main" val="1083607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781800"/>
          </a:xfrm>
        </p:spPr>
        <p:txBody>
          <a:bodyPr/>
          <a:lstStyle/>
          <a:p>
            <a:r>
              <a:rPr lang="en-US" b="1" dirty="0">
                <a:solidFill>
                  <a:schemeClr val="tx1"/>
                </a:solidFill>
              </a:rPr>
              <a:t>Elements of weather condition </a:t>
            </a:r>
          </a:p>
          <a:p>
            <a:pPr algn="l"/>
            <a:endParaRPr lang="en-US" dirty="0" smtClean="0">
              <a:solidFill>
                <a:schemeClr val="tx1"/>
              </a:solidFill>
            </a:endParaRPr>
          </a:p>
          <a:p>
            <a:pPr algn="l"/>
            <a:r>
              <a:rPr lang="en-US" dirty="0" smtClean="0">
                <a:solidFill>
                  <a:schemeClr val="tx1"/>
                </a:solidFill>
              </a:rPr>
              <a:t>1	Temperature</a:t>
            </a:r>
          </a:p>
          <a:p>
            <a:pPr algn="l"/>
            <a:r>
              <a:rPr lang="en-US" dirty="0" smtClean="0">
                <a:solidFill>
                  <a:schemeClr val="tx1"/>
                </a:solidFill>
              </a:rPr>
              <a:t>2	Rain </a:t>
            </a:r>
            <a:r>
              <a:rPr lang="en-US" dirty="0">
                <a:solidFill>
                  <a:schemeClr val="tx1"/>
                </a:solidFill>
              </a:rPr>
              <a:t>fall</a:t>
            </a:r>
          </a:p>
          <a:p>
            <a:pPr algn="l"/>
            <a:r>
              <a:rPr lang="en-US" dirty="0" smtClean="0">
                <a:solidFill>
                  <a:schemeClr val="tx1"/>
                </a:solidFill>
              </a:rPr>
              <a:t>3	Humidity</a:t>
            </a:r>
            <a:r>
              <a:rPr lang="en-US" dirty="0">
                <a:solidFill>
                  <a:schemeClr val="tx1"/>
                </a:solidFill>
              </a:rPr>
              <a:t>.</a:t>
            </a:r>
          </a:p>
          <a:p>
            <a:pPr algn="l"/>
            <a:r>
              <a:rPr lang="en-US" dirty="0" smtClean="0">
                <a:solidFill>
                  <a:schemeClr val="tx1"/>
                </a:solidFill>
              </a:rPr>
              <a:t>4	Pressure</a:t>
            </a:r>
            <a:endParaRPr lang="en-US" dirty="0">
              <a:solidFill>
                <a:schemeClr val="tx1"/>
              </a:solidFill>
            </a:endParaRPr>
          </a:p>
          <a:p>
            <a:pPr algn="l"/>
            <a:r>
              <a:rPr lang="en-US" dirty="0" smtClean="0">
                <a:solidFill>
                  <a:schemeClr val="tx1"/>
                </a:solidFill>
              </a:rPr>
              <a:t>5	Wind</a:t>
            </a:r>
            <a:endParaRPr lang="en-US" dirty="0">
              <a:solidFill>
                <a:schemeClr val="tx1"/>
              </a:solidFill>
            </a:endParaRPr>
          </a:p>
          <a:p>
            <a:endParaRPr lang="en-US" dirty="0"/>
          </a:p>
        </p:txBody>
      </p:sp>
    </p:spTree>
    <p:extLst>
      <p:ext uri="{BB962C8B-B14F-4D97-AF65-F5344CB8AC3E}">
        <p14:creationId xmlns:p14="http://schemas.microsoft.com/office/powerpoint/2010/main" val="1081023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781800"/>
          </a:xfrm>
        </p:spPr>
        <p:txBody>
          <a:bodyPr/>
          <a:lstStyle/>
          <a:p>
            <a:r>
              <a:rPr lang="en-US" sz="3600" b="1" dirty="0">
                <a:solidFill>
                  <a:schemeClr val="tx1"/>
                </a:solidFill>
              </a:rPr>
              <a:t>Factors that affect the climate of Pakistan</a:t>
            </a:r>
          </a:p>
          <a:p>
            <a:pPr algn="l"/>
            <a:r>
              <a:rPr lang="en-US" sz="3600" dirty="0" smtClean="0">
                <a:solidFill>
                  <a:schemeClr val="tx1"/>
                </a:solidFill>
              </a:rPr>
              <a:t>1	Altitude</a:t>
            </a:r>
            <a:endParaRPr lang="en-US" sz="3600" dirty="0">
              <a:solidFill>
                <a:schemeClr val="tx1"/>
              </a:solidFill>
            </a:endParaRPr>
          </a:p>
          <a:p>
            <a:pPr marL="742950" indent="-742950" algn="l">
              <a:buAutoNum type="arabicPlain" startAt="2"/>
            </a:pPr>
            <a:r>
              <a:rPr lang="en-US" sz="3600" dirty="0" smtClean="0">
                <a:solidFill>
                  <a:schemeClr val="tx1"/>
                </a:solidFill>
              </a:rPr>
              <a:t>Latitude </a:t>
            </a:r>
            <a:r>
              <a:rPr lang="en-US" sz="36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location. </a:t>
            </a:r>
          </a:p>
          <a:p>
            <a:pPr algn="l"/>
            <a:r>
              <a:rPr lang="en-US" sz="3600" dirty="0" smtClean="0">
                <a:solidFill>
                  <a:srgbClr val="38761D"/>
                </a:solidFill>
                <a:effectLst/>
                <a:latin typeface="Times New Roman" panose="02020603050405020304" pitchFamily="18" charset="0"/>
                <a:ea typeface="Times New Roman" panose="02020603050405020304" pitchFamily="18" charset="0"/>
                <a:cs typeface="Times New Roman" panose="02020603050405020304" pitchFamily="18" charset="0"/>
              </a:rPr>
              <a:t>The sub-Tropica</a:t>
            </a:r>
            <a:r>
              <a:rPr lang="en-US" sz="36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 location of Pakistan that tends to keep the temperature high, particularly in summer.</a:t>
            </a:r>
            <a:endParaRPr lang="en-US" sz="3600" dirty="0">
              <a:solidFill>
                <a:schemeClr val="tx1"/>
              </a:solidFill>
            </a:endParaRPr>
          </a:p>
          <a:p>
            <a:pPr algn="l"/>
            <a:r>
              <a:rPr lang="en-US" sz="3600" dirty="0" smtClean="0">
                <a:solidFill>
                  <a:schemeClr val="tx1"/>
                </a:solidFill>
              </a:rPr>
              <a:t>3	Surface </a:t>
            </a:r>
            <a:r>
              <a:rPr lang="en-US" sz="3600" dirty="0">
                <a:solidFill>
                  <a:schemeClr val="tx1"/>
                </a:solidFill>
              </a:rPr>
              <a:t>of the earth</a:t>
            </a:r>
          </a:p>
          <a:p>
            <a:pPr algn="l"/>
            <a:r>
              <a:rPr lang="en-US" sz="3600" dirty="0" smtClean="0">
                <a:solidFill>
                  <a:schemeClr val="tx1"/>
                </a:solidFill>
              </a:rPr>
              <a:t>5	Wind</a:t>
            </a:r>
            <a:endParaRPr lang="en-US" sz="3600" dirty="0">
              <a:solidFill>
                <a:schemeClr val="tx1"/>
              </a:solidFill>
            </a:endParaRPr>
          </a:p>
          <a:p>
            <a:pPr algn="l"/>
            <a:r>
              <a:rPr lang="en-US" sz="3600" dirty="0" smtClean="0">
                <a:solidFill>
                  <a:schemeClr val="tx1"/>
                </a:solidFill>
              </a:rPr>
              <a:t>6	Distance </a:t>
            </a:r>
            <a:r>
              <a:rPr lang="en-US" sz="3600" dirty="0">
                <a:solidFill>
                  <a:schemeClr val="tx1"/>
                </a:solidFill>
              </a:rPr>
              <a:t>from the sea</a:t>
            </a:r>
          </a:p>
          <a:p>
            <a:endParaRPr lang="en-US" dirty="0"/>
          </a:p>
        </p:txBody>
      </p:sp>
    </p:spTree>
    <p:extLst>
      <p:ext uri="{BB962C8B-B14F-4D97-AF65-F5344CB8AC3E}">
        <p14:creationId xmlns:p14="http://schemas.microsoft.com/office/powerpoint/2010/main" val="1083607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2438400" y="381000"/>
            <a:ext cx="4419600" cy="609600"/>
          </a:xfrm>
        </p:spPr>
        <p:txBody>
          <a:bodyPr>
            <a:normAutofit fontScale="90000"/>
          </a:bodyPr>
          <a:lstStyle/>
          <a:p>
            <a:pPr algn="ctr"/>
            <a:r>
              <a:rPr lang="en-US"/>
              <a:t>World Climate</a:t>
            </a:r>
          </a:p>
        </p:txBody>
      </p:sp>
      <p:sp>
        <p:nvSpPr>
          <p:cNvPr id="95236" name="Rectangle 4"/>
          <p:cNvSpPr>
            <a:spLocks noGrp="1" noChangeArrowheads="1"/>
          </p:cNvSpPr>
          <p:nvPr>
            <p:ph type="subTitle" idx="1"/>
          </p:nvPr>
        </p:nvSpPr>
        <p:spPr>
          <a:xfrm>
            <a:off x="6781800" y="6248400"/>
            <a:ext cx="1981200" cy="3810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1600">
                <a:latin typeface="Arial" charset="0"/>
              </a:rPr>
              <a:t>Dr. R. B. Schultz</a:t>
            </a:r>
            <a:endParaRPr lang="en-US">
              <a:latin typeface="Arial" charset="0"/>
            </a:endParaRPr>
          </a:p>
        </p:txBody>
      </p:sp>
      <p:pic>
        <p:nvPicPr>
          <p:cNvPr id="95238" name="Picture 6" descr="E:\IMAGES\CH15\FIG15_001.JPG"/>
          <p:cNvPicPr>
            <a:picLocks noChangeAspect="1" noChangeArrowheads="1"/>
          </p:cNvPicPr>
          <p:nvPr/>
        </p:nvPicPr>
        <p:blipFill>
          <a:blip r:embed="rId2">
            <a:extLst>
              <a:ext uri="{28A0092B-C50C-407E-A947-70E740481C1C}">
                <a14:useLocalDpi xmlns:a14="http://schemas.microsoft.com/office/drawing/2010/main" val="0"/>
              </a:ext>
            </a:extLst>
          </a:blip>
          <a:srcRect l="8197" r="4918"/>
          <a:stretch>
            <a:fillRect/>
          </a:stretch>
        </p:blipFill>
        <p:spPr bwMode="auto">
          <a:xfrm>
            <a:off x="2133600" y="990600"/>
            <a:ext cx="5257800" cy="4538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701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781800"/>
          </a:xfrm>
        </p:spPr>
        <p:txBody>
          <a:bodyPr/>
          <a:lstStyle/>
          <a:p>
            <a:r>
              <a:rPr lang="en-US" sz="3600" b="1" dirty="0">
                <a:solidFill>
                  <a:schemeClr val="tx1"/>
                </a:solidFill>
              </a:rPr>
              <a:t>Sources of rain fall in Pakistan</a:t>
            </a:r>
          </a:p>
          <a:p>
            <a:pPr algn="l"/>
            <a:r>
              <a:rPr lang="en-US" sz="3600" dirty="0" smtClean="0">
                <a:solidFill>
                  <a:schemeClr val="tx1"/>
                </a:solidFill>
              </a:rPr>
              <a:t>1	Monsoon</a:t>
            </a:r>
            <a:endParaRPr lang="en-US" sz="3600" dirty="0">
              <a:solidFill>
                <a:schemeClr val="tx1"/>
              </a:solidFill>
            </a:endParaRPr>
          </a:p>
          <a:p>
            <a:pPr algn="l"/>
            <a:r>
              <a:rPr lang="en-US" sz="3600" dirty="0" smtClean="0">
                <a:solidFill>
                  <a:schemeClr val="tx1"/>
                </a:solidFill>
              </a:rPr>
              <a:t>2	Western </a:t>
            </a:r>
            <a:r>
              <a:rPr lang="en-US" sz="3600" dirty="0">
                <a:solidFill>
                  <a:schemeClr val="tx1"/>
                </a:solidFill>
              </a:rPr>
              <a:t>depression </a:t>
            </a:r>
          </a:p>
          <a:p>
            <a:pPr algn="l"/>
            <a:endParaRPr lang="en-US" dirty="0">
              <a:solidFill>
                <a:schemeClr val="tx1"/>
              </a:solidFill>
            </a:endParaRPr>
          </a:p>
        </p:txBody>
      </p:sp>
    </p:spTree>
    <p:extLst>
      <p:ext uri="{BB962C8B-B14F-4D97-AF65-F5344CB8AC3E}">
        <p14:creationId xmlns:p14="http://schemas.microsoft.com/office/powerpoint/2010/main" val="1083607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52400"/>
            <a:ext cx="8941681" cy="5257800"/>
          </a:xfrm>
        </p:spPr>
      </p:pic>
    </p:spTree>
    <p:extLst>
      <p:ext uri="{BB962C8B-B14F-4D97-AF65-F5344CB8AC3E}">
        <p14:creationId xmlns:p14="http://schemas.microsoft.com/office/powerpoint/2010/main" val="39656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 y="0"/>
            <a:ext cx="9067800" cy="5979132"/>
          </a:xfrm>
        </p:spPr>
      </p:pic>
    </p:spTree>
    <p:extLst>
      <p:ext uri="{BB962C8B-B14F-4D97-AF65-F5344CB8AC3E}">
        <p14:creationId xmlns:p14="http://schemas.microsoft.com/office/powerpoint/2010/main" val="3660784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8915400" cy="6781800"/>
          </a:xfrm>
        </p:spPr>
        <p:txBody>
          <a:bodyPr>
            <a:normAutofit fontScale="92500" lnSpcReduction="20000"/>
          </a:bodyPr>
          <a:lstStyle/>
          <a:p>
            <a:pPr>
              <a:lnSpc>
                <a:spcPct val="115000"/>
              </a:lnSpc>
            </a:pPr>
            <a:r>
              <a:rPr lang="en-US"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Climatic Regions Of Pakistan.</a:t>
            </a: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000" b="1" i="1"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Pakistan can be divided into the following climatic regions</a:t>
            </a:r>
            <a:r>
              <a:rPr lang="en-US"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b="1" u="sng" dirty="0" smtClean="0">
                <a:solidFill>
                  <a:schemeClr val="tx1"/>
                </a:solidFill>
                <a:effectLst/>
                <a:latin typeface="Times New Roman" panose="02020603050405020304" pitchFamily="18" charset="0"/>
                <a:ea typeface="Times New Roman" panose="02020603050405020304" pitchFamily="18" charset="0"/>
              </a:rPr>
              <a:t>1.Sub-Tropical Continental Highland Type</a:t>
            </a:r>
            <a:r>
              <a:rPr lang="en-US" dirty="0" smtClean="0">
                <a:solidFill>
                  <a:srgbClr val="000000"/>
                </a:solidFill>
                <a:effectLst/>
                <a:latin typeface="Times New Roman" panose="02020603050405020304" pitchFamily="18" charset="0"/>
                <a:ea typeface="Times New Roman" panose="02020603050405020304" pitchFamily="18" charset="0"/>
              </a:rPr>
              <a:t/>
            </a:r>
            <a:br>
              <a:rPr lang="en-US" dirty="0" smtClean="0">
                <a:solidFill>
                  <a:srgbClr val="000000"/>
                </a:solidFill>
                <a:effectLst/>
                <a:latin typeface="Times New Roman" panose="02020603050405020304" pitchFamily="18" charset="0"/>
                <a:ea typeface="Times New Roman" panose="02020603050405020304" pitchFamily="18" charset="0"/>
              </a:rPr>
            </a:br>
            <a:r>
              <a:rPr lang="en-US" dirty="0" smtClean="0">
                <a:solidFill>
                  <a:srgbClr val="000000"/>
                </a:solidFill>
                <a:effectLst/>
                <a:latin typeface="Times New Roman" panose="02020603050405020304" pitchFamily="18" charset="0"/>
                <a:ea typeface="Times New Roman" panose="02020603050405020304" pitchFamily="18" charset="0"/>
              </a:rPr>
              <a:t>This region includes the mountains in the North and West of the Indus plain.</a:t>
            </a:r>
          </a:p>
          <a:p>
            <a:pPr algn="just">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In this region winters are cold and lengthy and often the temperatures goes below the freezing </a:t>
            </a:r>
            <a:r>
              <a:rPr lang="en-US" dirty="0" smtClean="0">
                <a:solidFill>
                  <a:srgbClr val="000000"/>
                </a:solidFill>
                <a:effectLst/>
                <a:latin typeface="Times New Roman" panose="02020603050405020304" pitchFamily="18" charset="0"/>
                <a:ea typeface="Times New Roman" panose="02020603050405020304" pitchFamily="18" charset="0"/>
              </a:rPr>
              <a:t>point and the </a:t>
            </a:r>
            <a:r>
              <a:rPr lang="en-US" dirty="0" smtClean="0">
                <a:solidFill>
                  <a:srgbClr val="000000"/>
                </a:solidFill>
                <a:effectLst/>
                <a:latin typeface="Times New Roman" panose="02020603050405020304" pitchFamily="18" charset="0"/>
                <a:ea typeface="Times New Roman" panose="02020603050405020304" pitchFamily="18" charset="0"/>
              </a:rPr>
              <a:t>higher peaks remain snow -covered throughout the year. But here summer remains short cool.</a:t>
            </a:r>
          </a:p>
          <a:p>
            <a:pPr algn="just">
              <a:lnSpc>
                <a:spcPct val="115000"/>
              </a:lnSpc>
            </a:pPr>
            <a:r>
              <a:rPr lang="en-US" dirty="0" smtClean="0">
                <a:solidFill>
                  <a:srgbClr val="000000"/>
                </a:solidFill>
                <a:effectLst/>
                <a:latin typeface="Times New Roman" panose="02020603050405020304" pitchFamily="18" charset="0"/>
                <a:ea typeface="Times New Roman" panose="02020603050405020304" pitchFamily="18" charset="0"/>
              </a:rPr>
              <a:t>The Western mountainous areas are less fertile and have barren rocks without any natural </a:t>
            </a:r>
            <a:r>
              <a:rPr lang="en-US" dirty="0" smtClean="0">
                <a:solidFill>
                  <a:srgbClr val="000000"/>
                </a:solidFill>
                <a:effectLst/>
                <a:latin typeface="Times New Roman" panose="02020603050405020304" pitchFamily="18" charset="0"/>
                <a:ea typeface="Times New Roman" panose="02020603050405020304" pitchFamily="18" charset="0"/>
              </a:rPr>
              <a:t>vegetation, </a:t>
            </a:r>
            <a:r>
              <a:rPr lang="en-US" dirty="0" smtClean="0">
                <a:solidFill>
                  <a:srgbClr val="000000"/>
                </a:solidFill>
                <a:latin typeface="Times New Roman" panose="02020603050405020304" pitchFamily="18" charset="0"/>
                <a:ea typeface="Times New Roman" panose="02020603050405020304" pitchFamily="18" charset="0"/>
              </a:rPr>
              <a:t>and receive less rain fall then the northern and eastern mountain and receive more rain fall in winter then summer. </a:t>
            </a:r>
            <a:endParaRPr lang="en-US" dirty="0" smtClean="0">
              <a:solidFill>
                <a:srgbClr val="000000"/>
              </a:solidFill>
              <a:effectLst/>
              <a:latin typeface="Times New Roman" panose="02020603050405020304" pitchFamily="18" charset="0"/>
              <a:ea typeface="Times New Roman" panose="02020603050405020304" pitchFamily="18" charset="0"/>
            </a:endParaRPr>
          </a:p>
          <a:p>
            <a:endParaRPr lang="en-US" dirty="0" smtClean="0">
              <a:solidFill>
                <a:srgbClr val="000000"/>
              </a:solidFill>
              <a:latin typeface="Times New Roman" panose="02020603050405020304" pitchFamily="18" charset="0"/>
              <a:ea typeface="Times New Roman" panose="02020603050405020304" pitchFamily="18" charset="0"/>
            </a:endParaRPr>
          </a:p>
          <a:p>
            <a:endParaRPr lang="en-US" dirty="0" smtClean="0">
              <a:solidFill>
                <a:srgbClr val="00000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083607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13233</TotalTime>
  <Words>121</Words>
  <Application>Microsoft Office PowerPoint</Application>
  <PresentationFormat>On-screen Show (4:3)</PresentationFormat>
  <Paragraphs>39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World Climate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Mr-zahid-khan</dc:creator>
  <cp:lastModifiedBy>Pc</cp:lastModifiedBy>
  <cp:revision>19</cp:revision>
  <dcterms:created xsi:type="dcterms:W3CDTF">2015-03-19T20:33:51Z</dcterms:created>
  <dcterms:modified xsi:type="dcterms:W3CDTF">2020-03-18T07:00:38Z</dcterms:modified>
</cp:coreProperties>
</file>